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9" r:id="rId2"/>
    <p:sldId id="261" r:id="rId3"/>
    <p:sldId id="421" r:id="rId4"/>
    <p:sldId id="422" r:id="rId5"/>
    <p:sldId id="419" r:id="rId6"/>
    <p:sldId id="257" r:id="rId7"/>
    <p:sldId id="258" r:id="rId8"/>
    <p:sldId id="268" r:id="rId9"/>
    <p:sldId id="353" r:id="rId10"/>
    <p:sldId id="357" r:id="rId11"/>
    <p:sldId id="408" r:id="rId12"/>
    <p:sldId id="384" r:id="rId13"/>
    <p:sldId id="354" r:id="rId14"/>
    <p:sldId id="356" r:id="rId15"/>
    <p:sldId id="376" r:id="rId16"/>
    <p:sldId id="377" r:id="rId17"/>
    <p:sldId id="378" r:id="rId18"/>
    <p:sldId id="382" r:id="rId19"/>
    <p:sldId id="385" r:id="rId20"/>
    <p:sldId id="386" r:id="rId21"/>
    <p:sldId id="387" r:id="rId22"/>
    <p:sldId id="388" r:id="rId23"/>
    <p:sldId id="401" r:id="rId24"/>
    <p:sldId id="392" r:id="rId25"/>
    <p:sldId id="393" r:id="rId26"/>
    <p:sldId id="394" r:id="rId27"/>
    <p:sldId id="395" r:id="rId28"/>
    <p:sldId id="396" r:id="rId29"/>
    <p:sldId id="403" r:id="rId30"/>
    <p:sldId id="402" r:id="rId31"/>
    <p:sldId id="390" r:id="rId32"/>
    <p:sldId id="400" r:id="rId33"/>
    <p:sldId id="404" r:id="rId34"/>
    <p:sldId id="405" r:id="rId35"/>
    <p:sldId id="406" r:id="rId36"/>
    <p:sldId id="407" r:id="rId37"/>
    <p:sldId id="364" r:id="rId38"/>
    <p:sldId id="409" r:id="rId39"/>
    <p:sldId id="410" r:id="rId40"/>
    <p:sldId id="411" r:id="rId41"/>
    <p:sldId id="412" r:id="rId42"/>
    <p:sldId id="413" r:id="rId43"/>
    <p:sldId id="414" r:id="rId44"/>
    <p:sldId id="372" r:id="rId45"/>
    <p:sldId id="373" r:id="rId46"/>
    <p:sldId id="415" r:id="rId47"/>
    <p:sldId id="416" r:id="rId48"/>
    <p:sldId id="417" r:id="rId49"/>
    <p:sldId id="418" r:id="rId50"/>
    <p:sldId id="345" r:id="rId51"/>
    <p:sldId id="349" r:id="rId52"/>
    <p:sldId id="350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D48"/>
    <a:srgbClr val="E2B173"/>
    <a:srgbClr val="AEBDD0"/>
    <a:srgbClr val="BA7C4E"/>
    <a:srgbClr val="76A66A"/>
    <a:srgbClr val="BBB950"/>
    <a:srgbClr val="496741"/>
    <a:srgbClr val="2B2B2B"/>
    <a:srgbClr val="397674"/>
    <a:srgbClr val="59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27" autoAdjust="0"/>
  </p:normalViewPr>
  <p:slideViewPr>
    <p:cSldViewPr snapToGrid="0" snapToObjects="1">
      <p:cViewPr varScale="1">
        <p:scale>
          <a:sx n="119" d="100"/>
          <a:sy n="119" d="100"/>
        </p:scale>
        <p:origin x="-134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7/22/14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Look at the site</a:t>
            </a:r>
            <a:r>
              <a:rPr lang="en-US" baseline="0" dirty="0" smtClean="0"/>
              <a:t> we’ll update</a:t>
            </a:r>
          </a:p>
          <a:p>
            <a:r>
              <a:rPr lang="en-US" baseline="0" dirty="0" smtClean="0"/>
              <a:t>Also look at the technologies we’ll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753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Compare users.  Determine what users</a:t>
            </a:r>
            <a:r>
              <a:rPr lang="en-US" baseline="0" dirty="0" smtClean="0"/>
              <a:t> exhibit the same patterns as the current user.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474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Invented by Amazon (you bought X…you may be interested in Y)</a:t>
            </a:r>
          </a:p>
          <a:p>
            <a:endParaRPr lang="en-US" dirty="0" smtClean="0"/>
          </a:p>
          <a:p>
            <a:r>
              <a:rPr lang="en-US" dirty="0" smtClean="0"/>
              <a:t>Item Based scales better (a function of your catalog,</a:t>
            </a:r>
            <a:r>
              <a:rPr lang="en-US" baseline="0" dirty="0" smtClean="0"/>
              <a:t> not your customer base)</a:t>
            </a:r>
          </a:p>
          <a:p>
            <a:r>
              <a:rPr lang="en-US" baseline="0" dirty="0" smtClean="0"/>
              <a:t>Item Based doesn’t need to be updated as frequently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156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File in HDFS with following format:</a:t>
            </a:r>
          </a:p>
          <a:p>
            <a:r>
              <a:rPr lang="en-US" dirty="0" err="1" smtClean="0"/>
              <a:t>userId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Results from Mahout job</a:t>
            </a:r>
          </a:p>
          <a:p>
            <a:r>
              <a:rPr lang="en-US" baseline="0" dirty="0" err="1" smtClean="0"/>
              <a:t>tagId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tagId</a:t>
            </a:r>
            <a:r>
              <a:rPr lang="en-US" baseline="0" dirty="0" smtClean="0"/>
              <a:t>, score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9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</a:t>
            </a:r>
            <a:r>
              <a:rPr lang="en-US" baseline="0" dirty="0" smtClean="0"/>
              <a:t> Boot, Spring Data JPA, Spring Core/MVC, Spring Security,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7/22/14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microsoft.com/office/2007/relationships/hdphoto" Target="../media/hdphoto5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7.wdp"/><Relationship Id="rId5" Type="http://schemas.microsoft.com/office/2007/relationships/hdphoto" Target="../media/hdphoto8.wdp"/><Relationship Id="rId6" Type="http://schemas.microsoft.com/office/2007/relationships/hdphoto" Target="../media/hdphoto1.wdp"/><Relationship Id="rId7" Type="http://schemas.openxmlformats.org/officeDocument/2006/relationships/image" Target="../media/image27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microsoft.com/office/2007/relationships/hdphoto" Target="../media/hdphoto9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microsoft.com/office/2007/relationships/hdphoto" Target="../media/hdphoto6.wdp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microsoft.com/office/2007/relationships/hdphoto" Target="../media/hdphoto10.wdp"/><Relationship Id="rId8" Type="http://schemas.openxmlformats.org/officeDocument/2006/relationships/image" Target="../media/image41.png"/><Relationship Id="rId9" Type="http://schemas.microsoft.com/office/2007/relationships/hdphoto" Target="../media/hdphoto11.wdp"/><Relationship Id="rId10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microsoft.com/office/2007/relationships/hdphoto" Target="../media/hdphoto15.wdp"/><Relationship Id="rId5" Type="http://schemas.microsoft.com/office/2007/relationships/hdphoto" Target="../media/hdphoto16.wdp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8.wdp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2.xml.rels><?xml version="1.0" encoding="UTF-8" standalone="yes"?>
<Relationships xmlns="http://schemas.openxmlformats.org/package/2006/relationships"><Relationship Id="rId11" Type="http://schemas.microsoft.com/office/2007/relationships/hdphoto" Target="../media/hdphoto20.wdp"/><Relationship Id="rId12" Type="http://schemas.microsoft.com/office/2007/relationships/hdphoto" Target="../media/hdphoto21.wdp"/><Relationship Id="rId13" Type="http://schemas.openxmlformats.org/officeDocument/2006/relationships/image" Target="../media/image55.png"/><Relationship Id="rId14" Type="http://schemas.microsoft.com/office/2007/relationships/hdphoto" Target="../media/hdphoto22.wdp"/><Relationship Id="rId15" Type="http://schemas.openxmlformats.org/officeDocument/2006/relationships/image" Target="../media/image56.png"/><Relationship Id="rId16" Type="http://schemas.microsoft.com/office/2007/relationships/hdphoto" Target="../media/hdphoto23.wdp"/><Relationship Id="rId1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53.png"/><Relationship Id="rId5" Type="http://schemas.microsoft.com/office/2007/relationships/hdphoto" Target="../media/hdphoto19.wdp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microsoft.com/office/2007/relationships/hdphoto" Target="../media/hdphoto24.wdp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3.png"/><Relationship Id="rId3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microsoft.com/office/2007/relationships/hdphoto" Target="../media/hdphoto28.wdp"/><Relationship Id="rId20" Type="http://schemas.microsoft.com/office/2007/relationships/hdphoto" Target="../media/hdphoto33.wdp"/><Relationship Id="rId21" Type="http://schemas.openxmlformats.org/officeDocument/2006/relationships/image" Target="../media/image74.png"/><Relationship Id="rId22" Type="http://schemas.microsoft.com/office/2007/relationships/hdphoto" Target="../media/hdphoto34.wdp"/><Relationship Id="rId23" Type="http://schemas.openxmlformats.org/officeDocument/2006/relationships/image" Target="../media/image75.png"/><Relationship Id="rId24" Type="http://schemas.microsoft.com/office/2007/relationships/hdphoto" Target="../media/hdphoto35.wdp"/><Relationship Id="rId25" Type="http://schemas.openxmlformats.org/officeDocument/2006/relationships/image" Target="../media/image76.png"/><Relationship Id="rId26" Type="http://schemas.microsoft.com/office/2007/relationships/hdphoto" Target="../media/hdphoto36.wdp"/><Relationship Id="rId27" Type="http://schemas.openxmlformats.org/officeDocument/2006/relationships/image" Target="../media/image77.png"/><Relationship Id="rId28" Type="http://schemas.microsoft.com/office/2007/relationships/hdphoto" Target="../media/hdphoto37.wdp"/><Relationship Id="rId10" Type="http://schemas.openxmlformats.org/officeDocument/2006/relationships/image" Target="../media/image68.png"/><Relationship Id="rId11" Type="http://schemas.microsoft.com/office/2007/relationships/hdphoto" Target="../media/hdphoto29.wdp"/><Relationship Id="rId12" Type="http://schemas.openxmlformats.org/officeDocument/2006/relationships/image" Target="../media/image69.png"/><Relationship Id="rId13" Type="http://schemas.microsoft.com/office/2007/relationships/hdphoto" Target="../media/hdphoto30.wdp"/><Relationship Id="rId14" Type="http://schemas.openxmlformats.org/officeDocument/2006/relationships/image" Target="../media/image70.png"/><Relationship Id="rId15" Type="http://schemas.microsoft.com/office/2007/relationships/hdphoto" Target="../media/hdphoto31.wdp"/><Relationship Id="rId16" Type="http://schemas.openxmlformats.org/officeDocument/2006/relationships/image" Target="../media/image71.png"/><Relationship Id="rId17" Type="http://schemas.microsoft.com/office/2007/relationships/hdphoto" Target="../media/hdphoto32.wdp"/><Relationship Id="rId18" Type="http://schemas.openxmlformats.org/officeDocument/2006/relationships/image" Target="../media/image72.png"/><Relationship Id="rId19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microsoft.com/office/2007/relationships/hdphoto" Target="../media/hdphoto26.wdp"/><Relationship Id="rId6" Type="http://schemas.openxmlformats.org/officeDocument/2006/relationships/image" Target="../media/image66.png"/><Relationship Id="rId7" Type="http://schemas.microsoft.com/office/2007/relationships/hdphoto" Target="../media/hdphoto27.wdp"/><Relationship Id="rId8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3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88"/>
            <a:ext cx="9144000" cy="5147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pic>
        <p:nvPicPr>
          <p:cNvPr id="2" name="Picture 1" descr="icon_2225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8422" y="128597"/>
            <a:ext cx="4538978" cy="45389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19315" y="1643403"/>
            <a:ext cx="2122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BUILDING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20738391">
            <a:off x="2800279" y="2326344"/>
            <a:ext cx="5596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FFF Tusj Bold"/>
                <a:cs typeface="FFF Tusj Bold"/>
              </a:rPr>
              <a:t>RECOMMENDATION</a:t>
            </a:r>
            <a:endParaRPr lang="en-US" sz="4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1566" y="2827488"/>
            <a:ext cx="33265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FFF Tusj Bold"/>
                <a:cs typeface="FFF Tusj Bold"/>
              </a:rPr>
              <a:t>ENGINES</a:t>
            </a:r>
            <a:endParaRPr lang="en-US" sz="50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8195" y="3271678"/>
            <a:ext cx="55973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u="sng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8000" u="sng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13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17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9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7913">
            <a:off x="669735" y="-399037"/>
            <a:ext cx="8710357" cy="5285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3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81519">
            <a:off x="681975" y="-385285"/>
            <a:ext cx="8658101" cy="5253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2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4460">
            <a:off x="651908" y="-469896"/>
            <a:ext cx="8959377" cy="52868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6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1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2152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32" y="-1"/>
            <a:ext cx="4572000" cy="4572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28458" y="3208325"/>
            <a:ext cx="5586637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TOOLS AND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 algn="r"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TECHNOLOGIES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400213" cy="2400657"/>
            <a:chOff x="956496" y="1530403"/>
            <a:chExt cx="7400213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638247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BOOT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15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3413981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MYSQL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715900" y="880946"/>
            <a:ext cx="2732340" cy="33816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428751"/>
            <a:ext cx="395492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@MICHAELMINELLA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HOME PAGE: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SPRING.IO/TEAM/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3" y="1939998"/>
            <a:ext cx="4974167" cy="23813"/>
          </a:xfrm>
          <a:prstGeom prst="line">
            <a:avLst/>
          </a:prstGeom>
          <a:ln w="412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01300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HADOOP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43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518558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71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71894" y="1371422"/>
            <a:ext cx="7164752" cy="2400657"/>
            <a:chOff x="956496" y="1530403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956496" y="1530403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4233" y="2057313"/>
              <a:ext cx="413880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MAHOUT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102144" y="3413511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3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1940969"/>
            <a:ext cx="4506362" cy="1640899"/>
            <a:chOff x="3926922" y="2495141"/>
            <a:chExt cx="4506362" cy="218786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400"/>
              <a:ext cx="4506362" cy="21216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56063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3682878"/>
            <a:ext cx="1524000" cy="1524000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980123" y="306250"/>
            <a:ext cx="1828800" cy="1828800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286089" y="56998"/>
            <a:ext cx="1524000" cy="1524000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6420" y="1299330"/>
            <a:ext cx="1524000" cy="1524000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159714" y="-643667"/>
            <a:ext cx="2133600" cy="2133600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46159" y="3744748"/>
            <a:ext cx="2133600" cy="2133600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205378" y="1666484"/>
            <a:ext cx="2743200" cy="2743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4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588109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163440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314729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477081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3139697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705495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9307" y="1598855"/>
            <a:ext cx="935267" cy="935267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7058781" y="2959951"/>
            <a:ext cx="935267" cy="935267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67997" y="-17658"/>
            <a:ext cx="935267" cy="935267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752659" y="3590885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1" y="2447482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1" descr="icon_13610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88" y="264555"/>
            <a:ext cx="8226624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33747" y="1370277"/>
            <a:ext cx="3089998" cy="1362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spc="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MANY DOMAINS TO</a:t>
            </a:r>
          </a:p>
          <a:p>
            <a:pPr>
              <a:lnSpc>
                <a:spcPct val="80000"/>
              </a:lnSpc>
            </a:pPr>
            <a:r>
              <a:rPr lang="en-US" sz="7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BRIDGE</a:t>
            </a:r>
            <a:endParaRPr lang="en-US" sz="7600" dirty="0">
              <a:solidFill>
                <a:schemeClr val="accent1">
                  <a:lumMod val="20000"/>
                  <a:lumOff val="8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3" y="2886032"/>
            <a:ext cx="326624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56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8899" y="1069778"/>
            <a:ext cx="6026203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SOURCE, CHANEL, SINK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13795" y="3180093"/>
            <a:ext cx="4516411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ADAPTER, CHANEL, FILTER, TRANSFORMER, ETC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EIP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PATTERNS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6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928" y="106977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CONNECTOR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ITEMREADER/ITEMWRITER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216499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77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6" name="Picture 5" descr="icon_14904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62143">
            <a:off x="711609" y="88415"/>
            <a:ext cx="4913812" cy="4913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59607" y="570895"/>
            <a:ext cx="3266309" cy="1517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 STAND BETWEEN YOU AND</a:t>
            </a:r>
            <a:endParaRPr lang="en-US" sz="2200" dirty="0" smtClean="0">
              <a:solidFill>
                <a:srgbClr val="223D48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LUNCH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58047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90379" y="474684"/>
            <a:ext cx="6563242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180093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2439278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6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5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62AA2F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5" name="Picture 4" descr="Screen Shot 2014-07-16 at 5.36.43 PM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8" name="Picture 7" descr="Screen Shot 2014-07-16 at 5.40.23 PM.tif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4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57392" y="1799495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46161" y="2107800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1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1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1802962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1805812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1812112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urier New"/>
                <a:cs typeface="Courier New"/>
              </a:rPr>
              <a:t>--port=8181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628" r="9963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0143" y="1449634"/>
            <a:ext cx="5363714" cy="224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366FF"/>
            </a:gs>
            <a:gs pos="100000">
              <a:schemeClr val="tx2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6928" y="684492"/>
            <a:ext cx="585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TOTAL LINES OF CUSTOM CODE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423912" y="1514844"/>
            <a:ext cx="3928777" cy="773356"/>
            <a:chOff x="1587454" y="1149682"/>
            <a:chExt cx="3928777" cy="773356"/>
          </a:xfrm>
        </p:grpSpPr>
        <p:pic>
          <p:nvPicPr>
            <p:cNvPr id="3" name="Picture 2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1149682"/>
              <a:ext cx="773356" cy="77335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60810" y="1276707"/>
              <a:ext cx="31554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47 </a:t>
              </a:r>
              <a:r>
                <a:rPr lang="en-US" sz="3600" dirty="0" smtClean="0">
                  <a:solidFill>
                    <a:schemeClr val="tx2">
                      <a:lumMod val="50000"/>
                    </a:schemeClr>
                  </a:solidFill>
                  <a:latin typeface="Helvetica Neue Bold Condensed"/>
                  <a:cs typeface="Helvetica Neue Bold Condensed"/>
                </a:rPr>
                <a:t>Lines of Java</a:t>
              </a:r>
              <a:endParaRPr lang="en-US" sz="3600" dirty="0">
                <a:solidFill>
                  <a:schemeClr val="tx2">
                    <a:lumMod val="5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423912" y="2486721"/>
            <a:ext cx="3869231" cy="773356"/>
            <a:chOff x="1587454" y="2486721"/>
            <a:chExt cx="3869231" cy="773356"/>
          </a:xfrm>
        </p:grpSpPr>
        <p:sp>
          <p:nvSpPr>
            <p:cNvPr id="8" name="TextBox 7"/>
            <p:cNvSpPr txBox="1"/>
            <p:nvPr/>
          </p:nvSpPr>
          <p:spPr>
            <a:xfrm>
              <a:off x="2360810" y="2613746"/>
              <a:ext cx="3095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29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Lines of XML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8" name="Picture 17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2486721"/>
              <a:ext cx="773356" cy="77335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423912" y="3473134"/>
            <a:ext cx="6296176" cy="773356"/>
            <a:chOff x="1587454" y="3473134"/>
            <a:chExt cx="6296176" cy="773356"/>
          </a:xfrm>
        </p:grpSpPr>
        <p:sp>
          <p:nvSpPr>
            <p:cNvPr id="7" name="TextBox 6"/>
            <p:cNvSpPr txBox="1"/>
            <p:nvPr/>
          </p:nvSpPr>
          <p:spPr>
            <a:xfrm>
              <a:off x="2360810" y="3585624"/>
              <a:ext cx="55228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6 </a:t>
              </a:r>
              <a:r>
                <a:rPr lang="en-US" sz="3600" dirty="0" smtClean="0">
                  <a:solidFill>
                    <a:srgbClr val="10253F"/>
                  </a:solidFill>
                  <a:latin typeface="Helvetica Neue Bold Condensed"/>
                  <a:cs typeface="Helvetica Neue Bold Condensed"/>
                </a:rPr>
                <a:t>Spring XD Shell Commands</a:t>
              </a:r>
              <a:endParaRPr lang="en-US" sz="3600" dirty="0">
                <a:solidFill>
                  <a:srgbClr val="10253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9" name="Picture 18" descr="icon_876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454" y="3473134"/>
              <a:ext cx="773356" cy="773356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72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49200" y="1146428"/>
            <a:ext cx="4087223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RECOMMENDATION</a:t>
            </a:r>
          </a:p>
          <a:p>
            <a:pPr algn="ctr">
              <a:lnSpc>
                <a:spcPct val="80000"/>
              </a:lnSpc>
            </a:pPr>
            <a:r>
              <a:rPr lang="en-US" sz="58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ALGORITHMS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71549" y="1154890"/>
            <a:ext cx="385691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371082" y="2317399"/>
            <a:ext cx="38569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9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7131" y="-60654"/>
            <a:ext cx="7875137" cy="5264809"/>
            <a:chOff x="133596" y="-203804"/>
            <a:chExt cx="7875137" cy="5264809"/>
          </a:xfrm>
        </p:grpSpPr>
        <p:pic>
          <p:nvPicPr>
            <p:cNvPr id="6" name="Picture 5" descr="icon_17193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690380">
              <a:off x="133596" y="-203804"/>
              <a:ext cx="5264809" cy="526480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981709" y="2406596"/>
              <a:ext cx="4027024" cy="1485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spc="600" dirty="0" smtClean="0">
                  <a:solidFill>
                    <a:srgbClr val="223D48"/>
                  </a:solidFill>
                  <a:latin typeface="Helvetica Neue Bold Condensed"/>
                  <a:cs typeface="Helvetica Neue Bold Condensed"/>
                </a:rPr>
                <a:t>COLLABORATIVE</a:t>
              </a:r>
            </a:p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FILTERING</a:t>
              </a:r>
              <a:endParaRPr lang="en-US" sz="7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80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pic>
        <p:nvPicPr>
          <p:cNvPr id="5" name="Picture 4" descr="icon_51347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81" y="196240"/>
            <a:ext cx="4469273" cy="4469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8448" y="1344568"/>
            <a:ext cx="348727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rgbClr val="2B2B2B"/>
                </a:solidFill>
                <a:latin typeface="Helvetica Neue Bold Condensed"/>
                <a:cs typeface="Helvetica Neue Bold Condensed"/>
              </a:rPr>
              <a:t>OFFICE HOURS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86097" y="1910138"/>
            <a:ext cx="26519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496741"/>
                </a:solidFill>
                <a:latin typeface="Helvetica Neue Bold Condensed"/>
                <a:cs typeface="Helvetica Neue Bold Condensed"/>
              </a:rPr>
              <a:t>1:40 TODAY!</a:t>
            </a:r>
            <a:endParaRPr lang="en-US" sz="4000" dirty="0">
              <a:solidFill>
                <a:srgbClr val="49674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94981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6003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4608" y="-519364"/>
            <a:ext cx="6182228" cy="61822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15070" y="2204983"/>
            <a:ext cx="370996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TWO</a:t>
            </a:r>
            <a:r>
              <a:rPr lang="en-US" sz="5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OPTIONS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6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01924" y="901853"/>
            <a:ext cx="3403459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USER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4" name="Picture 3" descr="icon_5080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02" y="0"/>
            <a:ext cx="51435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7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839502" y="387235"/>
            <a:ext cx="935267" cy="9352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9517" y="3269757"/>
            <a:ext cx="3316891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23D48"/>
                </a:solidFill>
                <a:latin typeface="Helvetica Neue Bold Condensed"/>
                <a:cs typeface="Helvetica Neue Bold Condensed"/>
              </a:rPr>
              <a:t>ITEM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BASED</a:t>
            </a:r>
          </a:p>
        </p:txBody>
      </p:sp>
      <p:pic>
        <p:nvPicPr>
          <p:cNvPr id="14" name="Picture 13" descr="icon_36661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619808" y="-581240"/>
            <a:ext cx="2739293" cy="2739293"/>
          </a:xfrm>
          <a:prstGeom prst="rect">
            <a:avLst/>
          </a:prstGeom>
        </p:spPr>
      </p:pic>
      <p:pic>
        <p:nvPicPr>
          <p:cNvPr id="15" name="Picture 1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597692" y="731271"/>
            <a:ext cx="1247022" cy="1247022"/>
          </a:xfrm>
          <a:prstGeom prst="rect">
            <a:avLst/>
          </a:prstGeom>
        </p:spPr>
      </p:pic>
      <p:pic>
        <p:nvPicPr>
          <p:cNvPr id="16" name="Picture 15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811941" y="1144516"/>
            <a:ext cx="1247022" cy="1247022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503" y="1456493"/>
            <a:ext cx="940660" cy="705495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8908" y="4438005"/>
            <a:ext cx="940660" cy="705495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601" y="2029752"/>
            <a:ext cx="940660" cy="705495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0670" y="4487423"/>
            <a:ext cx="940660" cy="705495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5474" y="2555609"/>
            <a:ext cx="940660" cy="705495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1611" y="1411072"/>
            <a:ext cx="940660" cy="705495"/>
          </a:xfrm>
          <a:prstGeom prst="rect">
            <a:avLst/>
          </a:prstGeom>
        </p:spPr>
      </p:pic>
      <p:pic>
        <p:nvPicPr>
          <p:cNvPr id="23" name="Picture 22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679" y="1157632"/>
            <a:ext cx="940660" cy="705495"/>
          </a:xfrm>
          <a:prstGeom prst="rect">
            <a:avLst/>
          </a:prstGeom>
        </p:spPr>
      </p:pic>
      <p:pic>
        <p:nvPicPr>
          <p:cNvPr id="24" name="Picture 23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9436" y="3853995"/>
            <a:ext cx="940660" cy="705495"/>
          </a:xfrm>
          <a:prstGeom prst="rect">
            <a:avLst/>
          </a:prstGeom>
        </p:spPr>
      </p:pic>
      <p:pic>
        <p:nvPicPr>
          <p:cNvPr id="25" name="Picture 24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611" y="1982572"/>
            <a:ext cx="940660" cy="705495"/>
          </a:xfrm>
          <a:prstGeom prst="rect">
            <a:avLst/>
          </a:prstGeom>
        </p:spPr>
      </p:pic>
      <p:pic>
        <p:nvPicPr>
          <p:cNvPr id="26" name="Picture 25" descr="icon_5606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705" y="2392591"/>
            <a:ext cx="940660" cy="705495"/>
          </a:xfrm>
          <a:prstGeom prst="rect">
            <a:avLst/>
          </a:prstGeom>
        </p:spPr>
      </p:pic>
      <p:pic>
        <p:nvPicPr>
          <p:cNvPr id="27" name="Picture 26" descr="icon_560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46" y="152399"/>
            <a:ext cx="704568" cy="704568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353311" y="215515"/>
            <a:ext cx="1247022" cy="1247022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816320" y="1338892"/>
            <a:ext cx="1247022" cy="1247022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1661" y="1914766"/>
            <a:ext cx="935267" cy="935267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603799" y="1800466"/>
            <a:ext cx="1246375" cy="934781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311657" y="1285608"/>
            <a:ext cx="1247022" cy="1247022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837777" y="4330203"/>
            <a:ext cx="1247022" cy="1247022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173362" y="1442163"/>
            <a:ext cx="1247022" cy="1247022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253" y="748642"/>
            <a:ext cx="935267" cy="935267"/>
          </a:xfrm>
          <a:prstGeom prst="rect">
            <a:avLst/>
          </a:prstGeom>
        </p:spPr>
      </p:pic>
      <p:pic>
        <p:nvPicPr>
          <p:cNvPr id="38" name="Picture 37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4050342" y="-174146"/>
            <a:ext cx="1406018" cy="1406018"/>
          </a:xfrm>
          <a:prstGeom prst="rect">
            <a:avLst/>
          </a:prstGeom>
        </p:spPr>
      </p:pic>
      <p:pic>
        <p:nvPicPr>
          <p:cNvPr id="39" name="Picture 3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55675" y="1464138"/>
            <a:ext cx="1406018" cy="1406018"/>
          </a:xfrm>
          <a:prstGeom prst="rect">
            <a:avLst/>
          </a:prstGeom>
        </p:spPr>
      </p:pic>
      <p:pic>
        <p:nvPicPr>
          <p:cNvPr id="40" name="Picture 39" descr="icon_36661.png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271174" y="2392904"/>
            <a:ext cx="2054470" cy="2054470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5041983" y="2645327"/>
            <a:ext cx="1874690" cy="187469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020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226" y="846594"/>
            <a:ext cx="3813810" cy="3813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55184" y="1146428"/>
            <a:ext cx="327525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900" dirty="0" smtClean="0">
                <a:latin typeface="Helvetica Neue Bold Condensed"/>
                <a:cs typeface="Helvetica Neue Bold Condensed"/>
              </a:rPr>
              <a:t>PEOPLE ARE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rgbClr val="B30202"/>
                </a:solidFill>
                <a:latin typeface="Helvetica Neue Bold Condensed"/>
                <a:cs typeface="Helvetica Neue Bold Condensed"/>
              </a:rPr>
              <a:t>FUNNY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3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148" y="230117"/>
            <a:ext cx="7717704" cy="4683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8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6838" y="1090075"/>
            <a:ext cx="13657185" cy="2841404"/>
            <a:chOff x="96838" y="1090075"/>
            <a:chExt cx="13657185" cy="284140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838" y="1090075"/>
              <a:ext cx="11497927" cy="284140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63303" y="1134247"/>
              <a:ext cx="1982161" cy="26327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23378" y="1222591"/>
              <a:ext cx="2030645" cy="240957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65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88649E-7 L -0.67014 -3.88649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2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commendationEngineSchem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961" y="491435"/>
            <a:ext cx="8392079" cy="41606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7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4488" y="2888296"/>
            <a:ext cx="1545510" cy="1545510"/>
          </a:xfrm>
          <a:prstGeom prst="rect">
            <a:avLst/>
          </a:prstGeom>
          <a:noFill/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21" y="700348"/>
            <a:ext cx="2690279" cy="16325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2421" y="2736993"/>
            <a:ext cx="2234959" cy="17061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628" r="996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6678" y="1149197"/>
            <a:ext cx="1699768" cy="711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019292" y="2215997"/>
            <a:ext cx="1" cy="672299"/>
          </a:xfrm>
          <a:prstGeom prst="straightConnector1">
            <a:avLst/>
          </a:prstGeom>
          <a:ln>
            <a:solidFill>
              <a:schemeClr val="bg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12729" y="3224774"/>
            <a:ext cx="1772958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703158" y="3967442"/>
            <a:ext cx="168252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308364" y="1860397"/>
            <a:ext cx="141115" cy="876596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16900" y="1688073"/>
            <a:ext cx="968787" cy="0"/>
          </a:xfrm>
          <a:prstGeom prst="line">
            <a:avLst/>
          </a:prstGeom>
          <a:ln>
            <a:solidFill>
              <a:schemeClr val="bg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4960"/>
            <a:ext cx="1247023" cy="3491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729" y="2736993"/>
            <a:ext cx="248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USER_ID, TAG_ID, VOTES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12729" y="4329232"/>
            <a:ext cx="23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TAG_ID, TAG_ID, SCORE</a:t>
            </a:r>
            <a:endParaRPr lang="en-US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1703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100565" y="530666"/>
            <a:ext cx="6863435" cy="808278"/>
            <a:chOff x="1100565" y="530666"/>
            <a:chExt cx="6863435" cy="808278"/>
          </a:xfrm>
        </p:grpSpPr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1200" y="530666"/>
              <a:ext cx="420624" cy="420624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6615" y="530666"/>
              <a:ext cx="420624" cy="42062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828017" y="938834"/>
              <a:ext cx="14657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00565" y="938834"/>
              <a:ext cx="18412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Check Box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Hrag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Chanchanian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144971" y="938834"/>
              <a:ext cx="14798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496932" y="938834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Crane by Kenneth Von Alt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4" name="Picture 3" descr="icon_876.png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530666"/>
              <a:ext cx="420624" cy="420624"/>
            </a:xfrm>
            <a:prstGeom prst="rect">
              <a:avLst/>
            </a:prstGeom>
          </p:spPr>
        </p:pic>
        <p:pic>
          <p:nvPicPr>
            <p:cNvPr id="5" name="Picture 4" descr="icon_2225.png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530666"/>
              <a:ext cx="420624" cy="420624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1348837" y="1591857"/>
            <a:ext cx="6601325" cy="797857"/>
            <a:chOff x="1348837" y="1678056"/>
            <a:chExt cx="6601325" cy="797857"/>
          </a:xfrm>
        </p:grpSpPr>
        <p:sp>
          <p:nvSpPr>
            <p:cNvPr id="26" name="TextBox 25"/>
            <p:cNvSpPr txBox="1"/>
            <p:nvPr/>
          </p:nvSpPr>
          <p:spPr>
            <a:xfrm>
              <a:off x="3017644" y="2075803"/>
              <a:ext cx="14066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Funnel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Volodin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Anton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348837" y="2075803"/>
              <a:ext cx="1344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Nut by Naomi Atkinson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81217" y="2074231"/>
              <a:ext cx="13689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Matthew Hall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748396" y="2075803"/>
              <a:ext cx="15087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Circuit by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Piotrek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Chuchla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6" name="Picture 5" descr="icon_5606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1678056"/>
              <a:ext cx="420624" cy="420624"/>
            </a:xfrm>
            <a:prstGeom prst="rect">
              <a:avLst/>
            </a:prstGeom>
          </p:spPr>
        </p:pic>
        <p:pic>
          <p:nvPicPr>
            <p:cNvPr id="10" name="Picture 9" descr="icon_17193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1678056"/>
              <a:ext cx="420624" cy="420624"/>
            </a:xfrm>
            <a:prstGeom prst="rect">
              <a:avLst/>
            </a:prstGeom>
          </p:spPr>
        </p:pic>
        <p:pic>
          <p:nvPicPr>
            <p:cNvPr id="11" name="Picture 10" descr="icon_21524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1678056"/>
              <a:ext cx="420624" cy="420624"/>
            </a:xfrm>
            <a:prstGeom prst="rect">
              <a:avLst/>
            </a:prstGeom>
          </p:spPr>
        </p:pic>
        <p:pic>
          <p:nvPicPr>
            <p:cNvPr id="13" name="Picture 12" descr="icon_32842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1678056"/>
              <a:ext cx="420624" cy="420624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1322678" y="2642627"/>
            <a:ext cx="6720757" cy="810268"/>
            <a:chOff x="1322678" y="2684707"/>
            <a:chExt cx="6720757" cy="810268"/>
          </a:xfrm>
        </p:grpSpPr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57857" y="2684707"/>
              <a:ext cx="420624" cy="42062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3128410" y="3094865"/>
              <a:ext cx="13184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Puzzle by Eric M. Ellis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473775" y="3094865"/>
              <a:ext cx="15696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Noun Project</a:t>
              </a:r>
              <a:endPara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22678" y="3094865"/>
              <a:ext cx="13970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Network by Mister Pixel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836030" y="3094865"/>
              <a:ext cx="14398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People by Wilson Joseph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18" name="Picture 17" descr="icon_33514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99097" y="2684707"/>
              <a:ext cx="420624" cy="420624"/>
            </a:xfrm>
            <a:prstGeom prst="rect">
              <a:avLst/>
            </a:prstGeom>
          </p:spPr>
        </p:pic>
        <p:pic>
          <p:nvPicPr>
            <p:cNvPr id="19" name="Picture 18" descr="icon_36661.png"/>
            <p:cNvPicPr>
              <a:picLocks noChangeAspect="1"/>
            </p:cNvPicPr>
            <p:nvPr/>
          </p:nvPicPr>
          <p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2684707"/>
              <a:ext cx="420624" cy="420624"/>
            </a:xfrm>
            <a:prstGeom prst="rect">
              <a:avLst/>
            </a:prstGeom>
          </p:spPr>
        </p:pic>
        <p:pic>
          <p:nvPicPr>
            <p:cNvPr id="21" name="Picture 20" descr="icon_50800.png"/>
            <p:cNvPicPr>
              <a:picLocks noChangeAspect="1"/>
            </p:cNvPicPr>
            <p:nvPr/>
          </p:nvPicPr>
          <p:blipFill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2684707"/>
              <a:ext cx="420624" cy="420624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2952253" y="3705808"/>
            <a:ext cx="3161087" cy="907027"/>
            <a:chOff x="2952253" y="3705808"/>
            <a:chExt cx="3161087" cy="907027"/>
          </a:xfrm>
        </p:grpSpPr>
        <p:sp>
          <p:nvSpPr>
            <p:cNvPr id="40" name="TextBox 39"/>
            <p:cNvSpPr txBox="1"/>
            <p:nvPr/>
          </p:nvSpPr>
          <p:spPr>
            <a:xfrm>
              <a:off x="4794280" y="4212725"/>
              <a:ext cx="1319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Maze by Gilbert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Bages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25" name="Picture 24" descr="icon_53620.png"/>
            <p:cNvPicPr>
              <a:picLocks noChangeAspect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38271" y="3705808"/>
              <a:ext cx="420624" cy="420624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2952253" y="4212725"/>
              <a:ext cx="1595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Fork by Dmitry </a:t>
              </a:r>
              <a:r>
                <a:rPr lang="en-US" sz="1000" dirty="0" err="1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Baranovskiy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 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pic>
          <p:nvPicPr>
            <p:cNvPr id="39" name="Picture 38" descr="icon_60030.png"/>
            <p:cNvPicPr>
              <a:picLocks noChangeAspect="1"/>
            </p:cNvPicPr>
            <p:nvPr/>
          </p:nvPicPr>
          <p:blipFill>
            <a:blip r:embed="rId27" cstate="print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8684" y="3705808"/>
              <a:ext cx="420624" cy="4206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04131" y="1105821"/>
            <a:ext cx="4138358" cy="3440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364" y="1912245"/>
            <a:ext cx="555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0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000" dirty="0" err="1" smtClean="0">
                <a:latin typeface="Helvetica Neue Bold Condensed"/>
                <a:cs typeface="Helvetica Neue Bold Condensed"/>
              </a:rPr>
              <a:t>RecommendationEngine</a:t>
            </a:r>
            <a:endParaRPr lang="en-US" sz="2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51799" y="2746675"/>
            <a:ext cx="800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31" y="1356240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138342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2500698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382762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079784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3" y="-4164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1668517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4102918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20" y="2938302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0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4" y="-251807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2545886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8" y="-641967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3757768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39443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785472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9" y="1956351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3121618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-7442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41" y="3617965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30202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2163457" y="0"/>
            <a:ext cx="4735910" cy="4574274"/>
            <a:chOff x="1377884" y="-505556"/>
            <a:chExt cx="5269652" cy="4973299"/>
          </a:xfrm>
        </p:grpSpPr>
        <p:pic>
          <p:nvPicPr>
            <p:cNvPr id="4" name="Picture 3" descr="icon_53620.png"/>
            <p:cNvPicPr>
              <a:picLocks noChangeAspect="1"/>
            </p:cNvPicPr>
            <p:nvPr/>
          </p:nvPicPr>
          <p:blipFill>
            <a:blip r:embed="rId3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428703">
              <a:off x="1680172" y="-104257"/>
              <a:ext cx="4572000" cy="4572000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rot="1428703" flipV="1">
              <a:off x="1408368" y="1205876"/>
              <a:ext cx="799804" cy="1040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1428703">
              <a:off x="2571205" y="-505556"/>
              <a:ext cx="0" cy="19566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966177" y="-422280"/>
              <a:ext cx="423943" cy="184785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428703">
              <a:off x="3276652" y="-255656"/>
              <a:ext cx="0" cy="42670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190515" y="152889"/>
              <a:ext cx="2387500" cy="1049942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428703">
              <a:off x="5486282" y="1179075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5007345" y="1432207"/>
              <a:ext cx="392800" cy="17219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4830868" y="1445914"/>
              <a:ext cx="176478" cy="39990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 flipV="1">
              <a:off x="4447865" y="1657056"/>
              <a:ext cx="399788" cy="183168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428703">
              <a:off x="4372916" y="1622931"/>
              <a:ext cx="0" cy="4267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088972" y="1517313"/>
              <a:ext cx="1197806" cy="51416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428703">
              <a:off x="2862072" y="1469474"/>
              <a:ext cx="0" cy="112400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1819078" y="2177106"/>
              <a:ext cx="816094" cy="368536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428703">
              <a:off x="1598480" y="2130595"/>
              <a:ext cx="0" cy="1092784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377884" y="3176868"/>
              <a:ext cx="1588293" cy="70016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428703" flipV="1">
              <a:off x="3134956" y="3061167"/>
              <a:ext cx="0" cy="863820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288462" y="3081148"/>
              <a:ext cx="1232136" cy="55893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428703" flipV="1">
              <a:off x="4608835" y="3231093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680289" y="3232911"/>
              <a:ext cx="399789" cy="174177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428703">
              <a:off x="4980649" y="3388484"/>
              <a:ext cx="0" cy="437113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4886818" y="3781158"/>
              <a:ext cx="439431" cy="19098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428703" flipV="1">
              <a:off x="5537756" y="2915902"/>
              <a:ext cx="0" cy="1103191"/>
            </a:xfrm>
            <a:prstGeom prst="line">
              <a:avLst/>
            </a:prstGeom>
            <a:ln w="38100" cmpd="sng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1428703">
              <a:off x="5699620" y="3166069"/>
              <a:ext cx="947916" cy="10408"/>
            </a:xfrm>
            <a:prstGeom prst="straightConnector1">
              <a:avLst/>
            </a:prstGeom>
            <a:ln w="38100" cmpd="sng">
              <a:solidFill>
                <a:srgbClr val="FFFFFF"/>
              </a:solidFill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942" y="4665513"/>
            <a:ext cx="1247023" cy="34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6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5491</TotalTime>
  <Words>618</Words>
  <Application>Microsoft Macintosh PowerPoint</Application>
  <PresentationFormat>On-screen Show (16:9)</PresentationFormat>
  <Paragraphs>220</Paragraphs>
  <Slides>52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277</cp:revision>
  <dcterms:created xsi:type="dcterms:W3CDTF">2014-06-04T14:24:53Z</dcterms:created>
  <dcterms:modified xsi:type="dcterms:W3CDTF">2014-07-23T16:32:41Z</dcterms:modified>
</cp:coreProperties>
</file>